
<file path=[Content_Types].xml><?xml version="1.0" encoding="utf-8"?>
<Types xmlns="http://schemas.openxmlformats.org/package/2006/content-types">
  <Override PartName="/ppt/slides/slide18.xml" ContentType="application/vnd.openxmlformats-officedocument.presentationml.slide+xml"/>
  <Default Extension="pict" ContentType="image/pict"/>
  <Override PartName="/ppt/slides/slide9.xml" ContentType="application/vnd.openxmlformats-officedocument.presentationml.slide+xml"/>
  <Override PartName="/ppt/slides/slide14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slide5.xml" ContentType="application/vnd.openxmlformats-officedocument.presentationml.slide+xml"/>
  <Override PartName="/ppt/embeddings/Microsoft_Equation7.bin" ContentType="application/vnd.openxmlformats-officedocument.oleObject"/>
  <Default Extension="rels" ContentType="application/vnd.openxmlformats-package.relationships+xml"/>
  <Default Extension="jpeg" ContentType="image/jpeg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slideLayouts/slideLayout5.xml" ContentType="application/vnd.openxmlformats-officedocument.presentationml.slideLayout+xml"/>
  <Override PartName="/ppt/embeddings/Microsoft_Equation3.bin" ContentType="application/vnd.openxmlformats-officedocument.oleObject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Default Extension="xml" ContentType="application/xml"/>
  <Override PartName="/ppt/tableStyles.xml" ContentType="application/vnd.openxmlformats-officedocument.presentationml.tableStyles+xml"/>
  <Override PartName="/ppt/slides/slide15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6.xml" ContentType="application/vnd.openxmlformats-officedocument.presentationml.slide+xml"/>
  <Override PartName="/ppt/embeddings/Microsoft_Equation8.bin" ContentType="application/vnd.openxmlformats-officedocument.oleObject"/>
  <Override PartName="/docProps/core.xml" ContentType="application/vnd.openxmlformats-package.core-properties+xml"/>
  <Override PartName="/ppt/slides/slide11.xml" ContentType="application/vnd.openxmlformats-officedocument.presentationml.slide+xml"/>
  <Override PartName="/ppt/slideLayouts/slideLayout6.xml" ContentType="application/vnd.openxmlformats-officedocument.presentationml.slideLayout+xml"/>
  <Override PartName="/ppt/embeddings/Microsoft_Equation4.bin" ContentType="application/vnd.openxmlformats-officedocument.oleObject"/>
  <Override PartName="/ppt/slides/slide2.xml" ContentType="application/vnd.openxmlformats-officedocument.presentationml.slide+xml"/>
  <Default Extension="png" ContentType="image/png"/>
  <Override PartName="/ppt/slideLayouts/slideLayout2.xml" ContentType="application/vnd.openxmlformats-officedocument.presentationml.slideLayout+xml"/>
  <Override PartName="/ppt/theme/theme3.xml" ContentType="application/vnd.openxmlformats-officedocument.theme+xml"/>
  <Override PartName="/ppt/slides/slide16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7.xml" ContentType="application/vnd.openxmlformats-officedocument.presentationml.slide+xml"/>
  <Override PartName="/ppt/presentation.xml" ContentType="application/vnd.openxmlformats-officedocument.presentationml.presentation.main+xml"/>
  <Override PartName="/ppt/slides/slide12.xml" ContentType="application/vnd.openxmlformats-officedocument.presentationml.slide+xml"/>
  <Override PartName="/ppt/slideLayouts/slideLayout7.xml" ContentType="application/vnd.openxmlformats-officedocument.presentationml.slideLayout+xml"/>
  <Default Extension="vml" ContentType="application/vnd.openxmlformats-officedocument.vmlDrawing"/>
  <Override PartName="/ppt/slides/slide3.xml" ContentType="application/vnd.openxmlformats-officedocument.presentationml.slide+xml"/>
  <Override PartName="/ppt/embeddings/Microsoft_Equation5.bin" ContentType="application/vnd.openxmlformats-officedocument.oleObject"/>
  <Override PartName="/ppt/slideLayouts/slideLayout3.xml" ContentType="application/vnd.openxmlformats-officedocument.presentationml.slideLayout+xml"/>
  <Override PartName="/ppt/embeddings/Microsoft_Equation1.bin" ContentType="application/vnd.openxmlformats-officedocument.oleObject"/>
  <Override PartName="/ppt/slides/slide17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slides/slide13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embeddings/Microsoft_Equation6.bin" ContentType="application/vnd.openxmlformats-officedocument.oleObject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embeddings/Microsoft_Equation2.bin" ContentType="application/vnd.openxmlformats-officedocument.oleObject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viewProps.xml" ContentType="application/vnd.openxmlformats-officedocument.presentationml.viewProps+xml"/>
  <Default Extension="bin" ContentType="application/vnd.openxmlformats-officedocument.presentationml.printerSettings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howSpecialPlsOnTitleSld="0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76" r:id="rId3"/>
    <p:sldId id="278" r:id="rId4"/>
    <p:sldId id="279" r:id="rId5"/>
    <p:sldId id="258" r:id="rId6"/>
    <p:sldId id="259" r:id="rId7"/>
    <p:sldId id="260" r:id="rId8"/>
    <p:sldId id="261" r:id="rId9"/>
    <p:sldId id="262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5" r:id="rId19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" charset="0"/>
        <a:ea typeface="ＭＳ Ｐゴシック" pitchFamily="-1" charset="-128"/>
        <a:cs typeface="ＭＳ Ｐゴシック" pitchFamily="-1" charset="-128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" charset="0"/>
        <a:ea typeface="ＭＳ Ｐゴシック" pitchFamily="-1" charset="-128"/>
        <a:cs typeface="ＭＳ Ｐゴシック" pitchFamily="-1" charset="-128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" charset="0"/>
        <a:ea typeface="ＭＳ Ｐゴシック" pitchFamily="-1" charset="-128"/>
        <a:cs typeface="ＭＳ Ｐゴシック" pitchFamily="-1" charset="-128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" charset="0"/>
        <a:ea typeface="ＭＳ Ｐゴシック" pitchFamily="-1" charset="-128"/>
        <a:cs typeface="ＭＳ Ｐゴシック" pitchFamily="-1" charset="-128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" charset="0"/>
        <a:ea typeface="ＭＳ Ｐゴシック" pitchFamily="-1" charset="-128"/>
        <a:cs typeface="ＭＳ Ｐゴシック" pitchFamily="-1" charset="-128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" charset="0"/>
        <a:ea typeface="ＭＳ Ｐゴシック" pitchFamily="-1" charset="-128"/>
        <a:cs typeface="ＭＳ Ｐゴシック" pitchFamily="-1" charset="-128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" charset="0"/>
        <a:ea typeface="ＭＳ Ｐゴシック" pitchFamily="-1" charset="-128"/>
        <a:cs typeface="ＭＳ Ｐゴシック" pitchFamily="-1" charset="-128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" charset="0"/>
        <a:ea typeface="ＭＳ Ｐゴシック" pitchFamily="-1" charset="-128"/>
        <a:cs typeface="ＭＳ Ｐゴシック" pitchFamily="-1" charset="-128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" charset="0"/>
        <a:ea typeface="ＭＳ Ｐゴシック" pitchFamily="-1" charset="-128"/>
        <a:cs typeface="ＭＳ Ｐゴシック" pitchFamily="-1" charset="-128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20"/>
    <p:restoredTop sz="94660"/>
  </p:normalViewPr>
  <p:slideViewPr>
    <p:cSldViewPr snapToGrid="0" snapToObjects="1">
      <p:cViewPr varScale="1">
        <p:scale>
          <a:sx n="117" d="100"/>
          <a:sy n="117" d="100"/>
        </p:scale>
        <p:origin x="-448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072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handoutMaster" Target="handoutMasters/handoutMaster1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ict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ict"/><Relationship Id="rId2" Type="http://schemas.openxmlformats.org/officeDocument/2006/relationships/image" Target="../media/image6.pict"/><Relationship Id="rId3" Type="http://schemas.openxmlformats.org/officeDocument/2006/relationships/image" Target="../media/image7.pict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ict"/><Relationship Id="rId4" Type="http://schemas.openxmlformats.org/officeDocument/2006/relationships/image" Target="../media/image11.pict"/><Relationship Id="rId1" Type="http://schemas.openxmlformats.org/officeDocument/2006/relationships/image" Target="../media/image8.pict"/><Relationship Id="rId2" Type="http://schemas.openxmlformats.org/officeDocument/2006/relationships/image" Target="../media/image9.pict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D4A95C29-0BB2-F14A-836E-D62A6740C06B}" type="datetime1">
              <a:rPr lang="en-US"/>
              <a:pPr>
                <a:defRPr/>
              </a:pPr>
              <a:t>7/27/11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7B295D01-5DD9-FA47-A875-F53249874D8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ict>
</file>

<file path=ppt/media/image11.pict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3.jpeg>
</file>

<file path=ppt/media/image4.pict>
</file>

<file path=ppt/media/image5.pict>
</file>

<file path=ppt/media/image6.pict>
</file>

<file path=ppt/media/image7.pict>
</file>

<file path=ppt/media/image8.pict>
</file>

<file path=ppt/media/image9.pict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CB3470AB-81D4-8D4B-A873-FB0F1F39EB7C}" type="datetime1">
              <a:rPr lang="en-US"/>
              <a:pPr>
                <a:defRPr/>
              </a:pPr>
              <a:t>7/27/11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C0B81D16-EF4F-5948-B710-E2C6B0B745B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" charset="-128"/>
        <a:cs typeface="ＭＳ Ｐゴシック" pitchFamily="-1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6388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48C4E0D2-58AB-B241-8F6E-C8429802DDF9}" type="slidenum">
              <a:rPr lang="en-US" smtClean="0">
                <a:ea typeface="ＭＳ Ｐゴシック" pitchFamily="-1" charset="-128"/>
                <a:cs typeface="ＭＳ Ｐゴシック" pitchFamily="-1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en-US" smtClean="0">
              <a:ea typeface="ＭＳ Ｐゴシック" pitchFamily="-1" charset="-128"/>
              <a:cs typeface="ＭＳ Ｐゴシック" pitchFamily="-1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74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F6F34F4-7E15-DA4C-8DA0-B5A962424A2A}" type="slidenum">
              <a:rPr lang="en-US" smtClean="0">
                <a:ea typeface="ＭＳ Ｐゴシック" pitchFamily="-1" charset="-128"/>
                <a:cs typeface="ＭＳ Ｐゴシック" pitchFamily="-1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15</a:t>
            </a:fld>
            <a:endParaRPr lang="en-US" smtClean="0">
              <a:ea typeface="ＭＳ Ｐゴシック" pitchFamily="-1" charset="-128"/>
              <a:cs typeface="ＭＳ Ｐゴシック" pitchFamily="-1" charset="-128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32772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EE612D5-F5A6-8F44-A223-239EBA7F364D}" type="slidenum">
              <a:rPr lang="en-US" smtClean="0">
                <a:ea typeface="ＭＳ Ｐゴシック" pitchFamily="-1" charset="-128"/>
                <a:cs typeface="ＭＳ Ｐゴシック" pitchFamily="-1" charset="-128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18</a:t>
            </a:fld>
            <a:endParaRPr lang="en-US" smtClean="0">
              <a:ea typeface="ＭＳ Ｐゴシック" pitchFamily="-1" charset="-128"/>
              <a:cs typeface="ＭＳ Ｐゴシック" pitchFamily="-1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2EA16D-8C59-8347-A555-517B1647327C}" type="datetime1">
              <a:rPr lang="en-US"/>
              <a:pPr>
                <a:defRPr/>
              </a:pPr>
              <a:t>7/27/11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00F482-6177-D340-8545-6AB5ED17995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FC480C-0937-464E-A4E9-DA4148909947}" type="datetime1">
              <a:rPr lang="en-US"/>
              <a:pPr>
                <a:defRPr/>
              </a:pPr>
              <a:t>7/27/11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C5236A-E1D9-0940-9F69-C01A1C24DF9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A935CC-2C98-6846-A93E-951C613E62AE}" type="datetime1">
              <a:rPr lang="en-US"/>
              <a:pPr>
                <a:defRPr/>
              </a:pPr>
              <a:t>7/27/11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47A08D9-5ED7-5741-A693-7B34F43457A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448E647-45F8-EC48-94C3-9E3EBA2A8EDF}" type="datetime1">
              <a:rPr lang="en-US"/>
              <a:pPr>
                <a:defRPr/>
              </a:pPr>
              <a:t>7/27/11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3FC22C3-762F-1C4A-8981-B73DA6939ED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604E17-F199-E747-88F6-742C80CD2286}" type="datetime1">
              <a:rPr lang="en-US"/>
              <a:pPr>
                <a:defRPr/>
              </a:pPr>
              <a:t>7/27/11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2676E2-7721-A445-BB1E-B7A0F71404E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16DA4C-E909-A04F-B9C9-FD5DD93F73DC}" type="datetime1">
              <a:rPr lang="en-US"/>
              <a:pPr>
                <a:defRPr/>
              </a:pPr>
              <a:t>7/27/11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E2832F-65C9-CF4D-A4AA-77897CB9E0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8831750-ED7D-864A-97CD-46D87B8BA2E4}" type="datetime1">
              <a:rPr lang="en-US"/>
              <a:pPr>
                <a:defRPr/>
              </a:pPr>
              <a:t>7/27/11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57F92A1-E4AE-874C-8768-39284D30B09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7ACBFA-A8A8-8F4E-811B-A1AB9CA7E607}" type="datetime1">
              <a:rPr lang="en-US"/>
              <a:pPr>
                <a:defRPr/>
              </a:pPr>
              <a:t>7/27/11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0B6674-FCF0-044B-8C39-AF9FBC5B918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6846C7-A1BE-0B42-B38C-659ECCF5595C}" type="datetime1">
              <a:rPr lang="en-US"/>
              <a:pPr>
                <a:defRPr/>
              </a:pPr>
              <a:t>7/27/11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0C1AB2-2DAD-EC40-B421-E74285150AF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00CCB8-F732-0E4A-A09F-B717E50FDB86}" type="datetime1">
              <a:rPr lang="en-US"/>
              <a:pPr>
                <a:defRPr/>
              </a:pPr>
              <a:t>7/27/11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853C4F-9807-7247-8A54-DB6FC18232C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798F23-7886-DE44-B96F-8D331BFB14BC}" type="datetime1">
              <a:rPr lang="en-US"/>
              <a:pPr>
                <a:defRPr/>
              </a:pPr>
              <a:t>7/27/11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27DB8C-2D2C-5B49-980B-EFDE25BB329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FE1C3521-E71E-BC47-B904-83EA3728491E}" type="datetime1">
              <a:rPr lang="en-US"/>
              <a:pPr>
                <a:defRPr/>
              </a:pPr>
              <a:t>7/27/11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E1F1691D-D388-6141-9C37-F089F33ADFE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pitchFamily="-1" charset="-128"/>
          <a:cs typeface="ＭＳ Ｐゴシック" pitchFamily="-1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-1" charset="0"/>
        <a:buChar char="•"/>
        <a:defRPr sz="3200" kern="1200">
          <a:solidFill>
            <a:schemeClr val="tx1"/>
          </a:solidFill>
          <a:latin typeface="+mn-lt"/>
          <a:ea typeface="ＭＳ Ｐゴシック" pitchFamily="-1" charset="-128"/>
          <a:cs typeface="ＭＳ Ｐゴシック" pitchFamily="-1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-1" charset="0"/>
        <a:buChar char="–"/>
        <a:defRPr sz="2800" kern="1200">
          <a:solidFill>
            <a:schemeClr val="tx1"/>
          </a:solidFill>
          <a:latin typeface="+mn-lt"/>
          <a:ea typeface="ＭＳ Ｐゴシック" pitchFamily="-1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-1" charset="0"/>
        <a:buChar char="•"/>
        <a:defRPr sz="2400" kern="1200">
          <a:solidFill>
            <a:schemeClr val="tx1"/>
          </a:solidFill>
          <a:latin typeface="+mn-lt"/>
          <a:ea typeface="ＭＳ Ｐゴシック" pitchFamily="-1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-1" charset="0"/>
        <a:buChar char="–"/>
        <a:defRPr sz="2000" kern="1200">
          <a:solidFill>
            <a:schemeClr val="tx1"/>
          </a:solidFill>
          <a:latin typeface="+mn-lt"/>
          <a:ea typeface="ＭＳ Ｐゴシック" pitchFamily="-1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-1" charset="0"/>
        <a:buChar char="»"/>
        <a:defRPr sz="2000" kern="1200">
          <a:solidFill>
            <a:schemeClr val="tx1"/>
          </a:solidFill>
          <a:latin typeface="+mn-lt"/>
          <a:ea typeface="ＭＳ Ｐゴシック" pitchFamily="-1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eg"/><Relationship Id="rId5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3" Type="http://schemas.openxmlformats.org/officeDocument/2006/relationships/oleObject" Target="../embeddings/Microsoft_Equation1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Microsoft_Equation2.bin"/><Relationship Id="rId4" Type="http://schemas.openxmlformats.org/officeDocument/2006/relationships/oleObject" Target="../embeddings/Microsoft_Equation3.bin"/><Relationship Id="rId5" Type="http://schemas.openxmlformats.org/officeDocument/2006/relationships/oleObject" Target="../embeddings/Microsoft_Equation4.bin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oleObject" Target="../embeddings/Microsoft_Equation5.bin"/><Relationship Id="rId5" Type="http://schemas.openxmlformats.org/officeDocument/2006/relationships/oleObject" Target="../embeddings/Microsoft_Equation6.bin"/><Relationship Id="rId6" Type="http://schemas.openxmlformats.org/officeDocument/2006/relationships/oleObject" Target="../embeddings/Microsoft_Equation7.bin"/><Relationship Id="rId7" Type="http://schemas.openxmlformats.org/officeDocument/2006/relationships/oleObject" Target="../embeddings/Microsoft_Equation8.bin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ctrTitle"/>
          </p:nvPr>
        </p:nvSpPr>
        <p:spPr>
          <a:xfrm>
            <a:off x="685800" y="1588"/>
            <a:ext cx="7772400" cy="1470025"/>
          </a:xfrm>
        </p:spPr>
        <p:txBody>
          <a:bodyPr/>
          <a:lstStyle/>
          <a:p>
            <a:pPr eaLnBrk="1" hangingPunct="1"/>
            <a:r>
              <a:rPr lang="en-US" sz="3200" smtClean="0"/>
              <a:t>Thermal Conductivity Characterization for Cryogenic Applications</a:t>
            </a:r>
          </a:p>
        </p:txBody>
      </p:sp>
      <p:pic>
        <p:nvPicPr>
          <p:cNvPr id="15363" name="Picture 4" descr="facility_isom.pd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920875" y="2214563"/>
            <a:ext cx="5243513" cy="4643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364" name="TextBox 6"/>
          <p:cNvSpPr txBox="1">
            <a:spLocks noChangeArrowheads="1"/>
          </p:cNvSpPr>
          <p:nvPr/>
        </p:nvSpPr>
        <p:spPr bwMode="auto">
          <a:xfrm>
            <a:off x="3155950" y="1323975"/>
            <a:ext cx="3043238" cy="181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400">
                <a:latin typeface="Calibri" pitchFamily="-1" charset="0"/>
              </a:rPr>
              <a:t>Tareq Alosh</a:t>
            </a:r>
          </a:p>
          <a:p>
            <a:pPr algn="ctr"/>
            <a:endParaRPr lang="en-US" sz="1400">
              <a:latin typeface="Calibri" pitchFamily="-1" charset="0"/>
            </a:endParaRPr>
          </a:p>
          <a:p>
            <a:pPr algn="ctr"/>
            <a:r>
              <a:rPr lang="en-US" sz="1400">
                <a:latin typeface="Calibri" pitchFamily="-1" charset="0"/>
              </a:rPr>
              <a:t>The Catholic University of America</a:t>
            </a:r>
          </a:p>
          <a:p>
            <a:pPr algn="ctr"/>
            <a:r>
              <a:rPr lang="en-US" sz="1400">
                <a:latin typeface="Calibri" pitchFamily="-1" charset="0"/>
              </a:rPr>
              <a:t>Department of Mechanical Engineering</a:t>
            </a:r>
          </a:p>
          <a:p>
            <a:pPr algn="ctr"/>
            <a:endParaRPr lang="en-US" sz="1400">
              <a:latin typeface="Calibri" pitchFamily="-1" charset="0"/>
            </a:endParaRPr>
          </a:p>
          <a:p>
            <a:pPr algn="ctr"/>
            <a:r>
              <a:rPr lang="en-US" sz="1400">
                <a:latin typeface="Calibri" pitchFamily="-1" charset="0"/>
              </a:rPr>
              <a:t>NASA Goddard Space Flight Center</a:t>
            </a:r>
          </a:p>
          <a:p>
            <a:pPr algn="ctr"/>
            <a:r>
              <a:rPr lang="en-US" sz="1400">
                <a:latin typeface="Calibri" pitchFamily="-1" charset="0"/>
              </a:rPr>
              <a:t>Thermal Engineering (Code 545)</a:t>
            </a:r>
          </a:p>
          <a:p>
            <a:pPr algn="ctr"/>
            <a:r>
              <a:rPr lang="en-US" sz="1400">
                <a:latin typeface="Calibri" pitchFamily="-1" charset="0"/>
              </a:rPr>
              <a:t>Nanotechnology Lab</a:t>
            </a:r>
          </a:p>
        </p:txBody>
      </p:sp>
      <p:pic>
        <p:nvPicPr>
          <p:cNvPr id="15365" name="Picture 7" descr="CUAshield.jpg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22250" y="5429250"/>
            <a:ext cx="927100" cy="1428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366" name="Picture 6" descr="nasa-logo1.jpg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348538" y="5429250"/>
            <a:ext cx="1717675" cy="1428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/>
            <a:r>
              <a:rPr lang="en-US" smtClean="0"/>
              <a:t>Heat flow metering assembly</a:t>
            </a:r>
          </a:p>
        </p:txBody>
      </p:sp>
      <p:pic>
        <p:nvPicPr>
          <p:cNvPr id="25603" name="Picture 3" descr="Screen shot 2011-07-06 at 1.31.36 PM.pd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352675" y="2079625"/>
            <a:ext cx="4562475" cy="415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6" name="Straight Arrow Connector 5"/>
          <p:cNvCxnSpPr/>
          <p:nvPr/>
        </p:nvCxnSpPr>
        <p:spPr>
          <a:xfrm>
            <a:off x="1835150" y="4241800"/>
            <a:ext cx="1074738" cy="75247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rot="16200000" flipH="1">
            <a:off x="3693319" y="2609057"/>
            <a:ext cx="1482725" cy="49053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rot="10800000">
            <a:off x="4189413" y="4830763"/>
            <a:ext cx="1260475" cy="70485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rot="16200000" flipV="1">
            <a:off x="4478338" y="4564062"/>
            <a:ext cx="998538" cy="94456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rot="16200000" flipV="1">
            <a:off x="6328569" y="3158332"/>
            <a:ext cx="1063625" cy="104298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rot="10800000" flipV="1">
            <a:off x="6751638" y="1844675"/>
            <a:ext cx="477837" cy="43497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610" name="TextBox 19"/>
          <p:cNvSpPr txBox="1">
            <a:spLocks noChangeArrowheads="1"/>
          </p:cNvSpPr>
          <p:nvPr/>
        </p:nvSpPr>
        <p:spPr bwMode="auto">
          <a:xfrm>
            <a:off x="717550" y="3595688"/>
            <a:ext cx="1117600" cy="646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" pitchFamily="-1" charset="0"/>
              </a:rPr>
              <a:t>Cold end</a:t>
            </a:r>
          </a:p>
          <a:p>
            <a:r>
              <a:rPr lang="en-US">
                <a:latin typeface="Calibri" pitchFamily="-1" charset="0"/>
              </a:rPr>
              <a:t>meter bar</a:t>
            </a:r>
          </a:p>
        </p:txBody>
      </p:sp>
      <p:sp>
        <p:nvSpPr>
          <p:cNvPr id="25611" name="TextBox 21"/>
          <p:cNvSpPr txBox="1">
            <a:spLocks noChangeArrowheads="1"/>
          </p:cNvSpPr>
          <p:nvPr/>
        </p:nvSpPr>
        <p:spPr bwMode="auto">
          <a:xfrm>
            <a:off x="3771900" y="1466850"/>
            <a:ext cx="11176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" pitchFamily="-1" charset="0"/>
              </a:rPr>
              <a:t>Hot end</a:t>
            </a:r>
          </a:p>
          <a:p>
            <a:r>
              <a:rPr lang="en-US">
                <a:latin typeface="Calibri" pitchFamily="-1" charset="0"/>
              </a:rPr>
              <a:t>meter bar</a:t>
            </a:r>
          </a:p>
        </p:txBody>
      </p:sp>
      <p:sp>
        <p:nvSpPr>
          <p:cNvPr id="25612" name="TextBox 22"/>
          <p:cNvSpPr txBox="1">
            <a:spLocks noChangeArrowheads="1"/>
          </p:cNvSpPr>
          <p:nvPr/>
        </p:nvSpPr>
        <p:spPr bwMode="auto">
          <a:xfrm>
            <a:off x="5043488" y="5535613"/>
            <a:ext cx="129540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" pitchFamily="-1" charset="0"/>
              </a:rPr>
              <a:t>(2X) Copper</a:t>
            </a:r>
          </a:p>
          <a:p>
            <a:r>
              <a:rPr lang="en-US">
                <a:latin typeface="Calibri" pitchFamily="-1" charset="0"/>
              </a:rPr>
              <a:t>meter bars</a:t>
            </a:r>
          </a:p>
        </p:txBody>
      </p:sp>
      <p:sp>
        <p:nvSpPr>
          <p:cNvPr id="25613" name="TextBox 23"/>
          <p:cNvSpPr txBox="1">
            <a:spLocks noChangeArrowheads="1"/>
          </p:cNvSpPr>
          <p:nvPr/>
        </p:nvSpPr>
        <p:spPr bwMode="auto">
          <a:xfrm>
            <a:off x="6751638" y="4211638"/>
            <a:ext cx="1608137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" pitchFamily="-1" charset="0"/>
              </a:rPr>
              <a:t>Bellows system</a:t>
            </a:r>
          </a:p>
        </p:txBody>
      </p:sp>
      <p:sp>
        <p:nvSpPr>
          <p:cNvPr id="25614" name="TextBox 25"/>
          <p:cNvSpPr txBox="1">
            <a:spLocks noChangeArrowheads="1"/>
          </p:cNvSpPr>
          <p:nvPr/>
        </p:nvSpPr>
        <p:spPr bwMode="auto">
          <a:xfrm>
            <a:off x="6713538" y="1143000"/>
            <a:ext cx="2430462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" pitchFamily="-1" charset="0"/>
              </a:rPr>
              <a:t>Fitting to independently</a:t>
            </a:r>
          </a:p>
          <a:p>
            <a:r>
              <a:rPr lang="en-US">
                <a:latin typeface="Calibri" pitchFamily="-1" charset="0"/>
              </a:rPr>
              <a:t>regulated helium dewar </a:t>
            </a: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2016125" y="2403475"/>
            <a:ext cx="1893888" cy="183832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616" name="TextBox 32"/>
          <p:cNvSpPr txBox="1">
            <a:spLocks noChangeArrowheads="1"/>
          </p:cNvSpPr>
          <p:nvPr/>
        </p:nvSpPr>
        <p:spPr bwMode="auto">
          <a:xfrm>
            <a:off x="1081088" y="1844675"/>
            <a:ext cx="1506537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" pitchFamily="-1" charset="0"/>
              </a:rPr>
              <a:t>Test specimen</a:t>
            </a:r>
          </a:p>
          <a:p>
            <a:r>
              <a:rPr lang="en-US">
                <a:latin typeface="Calibri" pitchFamily="-1" charset="0"/>
              </a:rPr>
              <a:t>location</a:t>
            </a:r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3E5F51B-7FC6-2E49-8B90-60E15C4D80B4}" type="slidenum">
              <a:rPr lang="en-US"/>
              <a:pPr>
                <a:defRPr/>
              </a:pPr>
              <a:t>10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Thermal radiation considerations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8C8BB1C-97B7-3D41-B47B-E3DC7C2C6F0A}" type="slidenum">
              <a:rPr lang="en-US"/>
              <a:pPr>
                <a:defRPr/>
              </a:pPr>
              <a:t>11</a:t>
            </a:fld>
            <a:endParaRPr lang="en-US"/>
          </a:p>
        </p:txBody>
      </p:sp>
      <p:sp>
        <p:nvSpPr>
          <p:cNvPr id="26628" name="Content Placeholder 6"/>
          <p:cNvSpPr>
            <a:spLocks noGrp="1"/>
          </p:cNvSpPr>
          <p:nvPr>
            <p:ph idx="1"/>
          </p:nvPr>
        </p:nvSpPr>
        <p:spPr>
          <a:xfrm>
            <a:off x="457200" y="1600201"/>
            <a:ext cx="4267200" cy="4525962"/>
          </a:xfrm>
        </p:spPr>
        <p:txBody>
          <a:bodyPr/>
          <a:lstStyle/>
          <a:p>
            <a:pPr eaLnBrk="1" hangingPunct="1"/>
            <a:r>
              <a:rPr lang="en-US" sz="2000" dirty="0" smtClean="0"/>
              <a:t>Unwanted heat transfer may be due (partially) to radiation effects</a:t>
            </a:r>
          </a:p>
          <a:p>
            <a:pPr eaLnBrk="1" hangingPunct="1"/>
            <a:r>
              <a:rPr lang="en-US" sz="2000" dirty="0" smtClean="0"/>
              <a:t>Radiation shielding should be constructed of low conductivity materials to create isothermal conditions at any position along shield</a:t>
            </a:r>
          </a:p>
          <a:p>
            <a:pPr lvl="1" eaLnBrk="1" hangingPunct="1"/>
            <a:r>
              <a:rPr lang="en-US" sz="1800" dirty="0" smtClean="0"/>
              <a:t>Also beneficial in case of incidental </a:t>
            </a:r>
            <a:r>
              <a:rPr lang="en-US" sz="1800" dirty="0" smtClean="0"/>
              <a:t>contact</a:t>
            </a:r>
          </a:p>
          <a:p>
            <a:pPr eaLnBrk="1" hangingPunct="1"/>
            <a:r>
              <a:rPr lang="en-US" sz="2000" dirty="0" smtClean="0"/>
              <a:t>Proposed radiation shielding</a:t>
            </a:r>
          </a:p>
          <a:p>
            <a:pPr lvl="1" eaLnBrk="1" hangingPunct="1"/>
            <a:r>
              <a:rPr lang="en-US" sz="1800" dirty="0" smtClean="0"/>
              <a:t>Outer shell: </a:t>
            </a:r>
            <a:r>
              <a:rPr lang="en-US" sz="1800" dirty="0" err="1" smtClean="0"/>
              <a:t>Ultem</a:t>
            </a:r>
            <a:r>
              <a:rPr lang="en-US" sz="1800" dirty="0" smtClean="0"/>
              <a:t> [PEI] Tubing</a:t>
            </a:r>
          </a:p>
          <a:p>
            <a:pPr lvl="1" eaLnBrk="1" hangingPunct="1"/>
            <a:r>
              <a:rPr lang="en-US" sz="1800" dirty="0" smtClean="0"/>
              <a:t>Inner shell: </a:t>
            </a:r>
            <a:r>
              <a:rPr lang="en-US" sz="1800" dirty="0" err="1" smtClean="0"/>
              <a:t>Fiberfrax</a:t>
            </a:r>
            <a:r>
              <a:rPr lang="en-US" sz="1800" dirty="0" smtClean="0"/>
              <a:t> Insulation Blanket</a:t>
            </a:r>
          </a:p>
        </p:txBody>
      </p:sp>
      <p:pic>
        <p:nvPicPr>
          <p:cNvPr id="26629" name="Picture 10" descr="Screen shot 2011-07-07 at 10.54.39 AM.pd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16500" y="1600200"/>
            <a:ext cx="36703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Radiation shield assembly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84CF729-4BD6-214A-91C4-BFEFA08D8DBB}" type="slidenum">
              <a:rPr lang="en-US"/>
              <a:pPr>
                <a:defRPr/>
              </a:pPr>
              <a:t>12</a:t>
            </a:fld>
            <a:endParaRPr lang="en-US"/>
          </a:p>
        </p:txBody>
      </p:sp>
      <p:pic>
        <p:nvPicPr>
          <p:cNvPr id="27652" name="Content Placeholder 8" descr="Screen Shot 2011-07-25 at 10.20.13 PM.pdf"/>
          <p:cNvPicPr>
            <a:picLocks noGrp="1" noChangeAspect="1"/>
          </p:cNvPicPr>
          <p:nvPr>
            <p:ph idx="1"/>
          </p:nvPr>
        </p:nvPicPr>
        <p:blipFill>
          <a:blip r:embed="rId2"/>
          <a:srcRect l="-28012" r="-28012"/>
          <a:stretch>
            <a:fillRect/>
          </a:stretch>
        </p:blipFill>
        <p:spPr/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Anticipated effects (using FEA)</a:t>
            </a:r>
          </a:p>
        </p:txBody>
      </p:sp>
      <p:sp>
        <p:nvSpPr>
          <p:cNvPr id="28675" name="Content Placeholder 2"/>
          <p:cNvSpPr>
            <a:spLocks noGrp="1"/>
          </p:cNvSpPr>
          <p:nvPr>
            <p:ph idx="1"/>
          </p:nvPr>
        </p:nvSpPr>
        <p:spPr>
          <a:xfrm>
            <a:off x="457200" y="1606550"/>
            <a:ext cx="4117975" cy="4424363"/>
          </a:xfrm>
        </p:spPr>
        <p:txBody>
          <a:bodyPr/>
          <a:lstStyle/>
          <a:p>
            <a:pPr eaLnBrk="1" hangingPunct="1"/>
            <a:r>
              <a:rPr lang="en-US" sz="2400" smtClean="0"/>
              <a:t>With small temperature differences, the radiation shielding achieves a constant temperature</a:t>
            </a:r>
          </a:p>
          <a:p>
            <a:pPr eaLnBrk="1" hangingPunct="1"/>
            <a:r>
              <a:rPr lang="en-US" sz="2400" smtClean="0"/>
              <a:t>Radiation heat transfer becomes negligible in terms of heating load on cryocooler</a:t>
            </a:r>
          </a:p>
          <a:p>
            <a:pPr lvl="1" eaLnBrk="1" hangingPunct="1"/>
            <a:r>
              <a:rPr lang="en-US" sz="2000" smtClean="0"/>
              <a:t>PID control of hot end meter bar will maintain proper temperatures</a:t>
            </a:r>
          </a:p>
          <a:p>
            <a:pPr lvl="1" eaLnBrk="1" hangingPunct="1"/>
            <a:r>
              <a:rPr lang="en-US" sz="2000" smtClean="0">
                <a:solidFill>
                  <a:srgbClr val="000000"/>
                </a:solidFill>
              </a:rPr>
              <a:t>Cryocooler is able to maintain a cold end temperature of 70 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11D5494-28F5-C743-AE1C-AB3E2B4901A2}" type="slidenum">
              <a:rPr lang="en-US"/>
              <a:pPr>
                <a:defRPr/>
              </a:pPr>
              <a:t>13</a:t>
            </a:fld>
            <a:endParaRPr lang="en-US"/>
          </a:p>
        </p:txBody>
      </p:sp>
      <p:pic>
        <p:nvPicPr>
          <p:cNvPr id="28677" name="Picture 4" descr="Screen Shot 2011-07-25 at 10.28.35 PM.pd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654675" y="1417638"/>
            <a:ext cx="2205038" cy="50752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Small temperature differences</a:t>
            </a:r>
            <a:br>
              <a:rPr lang="en-US" smtClean="0"/>
            </a:br>
            <a:r>
              <a:rPr lang="en-US" sz="2800" smtClean="0"/>
              <a:t>(realistic testing conditions: ΔT ≈ 40 K)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C6D333-F61B-104B-9B89-D33769D60D0E}" type="slidenum">
              <a:rPr lang="en-US"/>
              <a:pPr>
                <a:defRPr/>
              </a:pPr>
              <a:t>14</a:t>
            </a:fld>
            <a:endParaRPr lang="en-US"/>
          </a:p>
        </p:txBody>
      </p:sp>
      <p:pic>
        <p:nvPicPr>
          <p:cNvPr id="29700" name="Picture 6" descr="Screen Shot 2011-07-25 at 10.31.49 PM.pd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 rot="5400000">
            <a:off x="1784350" y="454025"/>
            <a:ext cx="4344988" cy="6935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9701" name="Picture 7" descr="Screen Shot 2011-07-25 at 10.32.45 PM.pd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35825" y="1749425"/>
            <a:ext cx="1450975" cy="4344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Large temperature differences</a:t>
            </a:r>
            <a:br>
              <a:rPr lang="en-US" smtClean="0"/>
            </a:br>
            <a:r>
              <a:rPr lang="en-US" sz="2800" smtClean="0"/>
              <a:t>(operational limits: ΔT ≈ 450 K)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D8E2D0B-5B19-A24A-9757-475EA65147B6}" type="slidenum">
              <a:rPr lang="en-US"/>
              <a:pPr>
                <a:defRPr/>
              </a:pPr>
              <a:t>15</a:t>
            </a:fld>
            <a:endParaRPr lang="en-US"/>
          </a:p>
        </p:txBody>
      </p:sp>
      <p:pic>
        <p:nvPicPr>
          <p:cNvPr id="30724" name="Picture 5" descr="Screen Shot 2011-07-25 at 10.36.21 PM.pd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5400000">
            <a:off x="1603375" y="514350"/>
            <a:ext cx="4445000" cy="6737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25" name="Picture 6" descr="Screen Shot 2011-07-25 at 10.37.07 PM.pdf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045325" y="1671638"/>
            <a:ext cx="1508125" cy="4467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Radiation heat load on meter </a:t>
            </a:r>
            <a:r>
              <a:rPr lang="en-US" dirty="0" smtClean="0"/>
              <a:t>bars </a:t>
            </a:r>
            <a:r>
              <a:rPr lang="en-US" sz="3200" dirty="0" smtClean="0"/>
              <a:t>(at operational limits)</a:t>
            </a:r>
            <a:endParaRPr lang="en-US" sz="3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316AF93-6AAE-FE43-BEE6-F0FD70A4C461}" type="slidenum">
              <a:rPr lang="en-US"/>
              <a:pPr>
                <a:defRPr/>
              </a:pPr>
              <a:t>16</a:t>
            </a:fld>
            <a:endParaRPr lang="en-US"/>
          </a:p>
        </p:txBody>
      </p:sp>
      <p:pic>
        <p:nvPicPr>
          <p:cNvPr id="32772" name="Picture 4" descr="nasa.jp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01738" y="1417638"/>
            <a:ext cx="6853237" cy="5140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Preliminary radiation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7588"/>
            <a:ext cx="8229600" cy="2940050"/>
          </a:xfrm>
        </p:spPr>
        <p:txBody>
          <a:bodyPr rtlCol="0">
            <a:normAutofit fontScale="92500" lnSpcReduction="20000"/>
          </a:bodyPr>
          <a:lstStyle/>
          <a:p>
            <a:pPr eaLnBrk="1" fontAlgn="auto" hangingPunct="1">
              <a:spcAft>
                <a:spcPts val="0"/>
              </a:spcAft>
              <a:buFont typeface="Arial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To achieve maximum temperature difference in meter bars (</a:t>
            </a:r>
            <a:r>
              <a:rPr lang="en-US" dirty="0" smtClean="0"/>
              <a:t>ΔT ≈ 450 K</a:t>
            </a:r>
            <a:r>
              <a:rPr lang="en-US" dirty="0" smtClean="0">
                <a:ea typeface="+mn-ea"/>
                <a:cs typeface="+mn-cs"/>
              </a:rPr>
              <a:t>), 566 W is needed from cartridge heaters</a:t>
            </a:r>
          </a:p>
          <a:p>
            <a:pPr lvl="1" eaLnBrk="1" fontAlgn="auto" hangingPunct="1">
              <a:spcAft>
                <a:spcPts val="0"/>
              </a:spcAft>
              <a:buFont typeface="Arial"/>
              <a:buChar char="–"/>
              <a:defRPr/>
            </a:pPr>
            <a:r>
              <a:rPr lang="en-US" dirty="0" smtClean="0">
                <a:ea typeface="+mn-ea"/>
              </a:rPr>
              <a:t>This is a theoretical amount of heat used as a worst case scenario for radiation analysis</a:t>
            </a:r>
          </a:p>
          <a:p>
            <a:pPr eaLnBrk="1" fontAlgn="auto" hangingPunct="1">
              <a:spcAft>
                <a:spcPts val="0"/>
              </a:spcAft>
              <a:buFont typeface="Arial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Parasitic heat transfer due to radiation is a roughly 8 W gain</a:t>
            </a:r>
            <a:endParaRPr lang="en-US" dirty="0"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BF59A7-8CCC-5E41-9978-A658A4F4A0A6}" type="slidenum">
              <a:rPr lang="en-US"/>
              <a:pPr>
                <a:defRPr/>
              </a:pPr>
              <a:t>17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938712"/>
          </a:xfrm>
        </p:spPr>
        <p:txBody>
          <a:bodyPr rtlCol="0">
            <a:normAutofit fontScale="92500" lnSpcReduction="20000"/>
          </a:bodyPr>
          <a:lstStyle/>
          <a:p>
            <a:pPr eaLnBrk="1" fontAlgn="auto" hangingPunct="1">
              <a:spcAft>
                <a:spcPts val="0"/>
              </a:spcAft>
              <a:buFont typeface="Arial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Jeff </a:t>
            </a:r>
            <a:r>
              <a:rPr lang="en-US" dirty="0" err="1" smtClean="0">
                <a:ea typeface="+mn-ea"/>
                <a:cs typeface="+mn-cs"/>
              </a:rPr>
              <a:t>Didion</a:t>
            </a:r>
            <a:endParaRPr lang="en-US" dirty="0" smtClean="0">
              <a:ea typeface="+mn-ea"/>
              <a:cs typeface="+mn-cs"/>
            </a:endParaRPr>
          </a:p>
          <a:p>
            <a:pPr lvl="1" eaLnBrk="1" fontAlgn="auto" hangingPunct="1">
              <a:spcAft>
                <a:spcPts val="0"/>
              </a:spcAft>
              <a:buFont typeface="Arial"/>
              <a:buChar char="–"/>
              <a:defRPr/>
            </a:pPr>
            <a:r>
              <a:rPr lang="en-US" dirty="0" smtClean="0">
                <a:ea typeface="+mn-ea"/>
              </a:rPr>
              <a:t>NASA GSFC: Senior Thermal Engineer/Mentor</a:t>
            </a:r>
          </a:p>
          <a:p>
            <a:pPr eaLnBrk="1" fontAlgn="auto" hangingPunct="1">
              <a:spcAft>
                <a:spcPts val="0"/>
              </a:spcAft>
              <a:buFont typeface="Arial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Mario Martins</a:t>
            </a:r>
          </a:p>
          <a:p>
            <a:pPr lvl="1" eaLnBrk="1" fontAlgn="auto" hangingPunct="1">
              <a:spcAft>
                <a:spcPts val="0"/>
              </a:spcAft>
              <a:buFont typeface="Arial"/>
              <a:buChar char="–"/>
              <a:defRPr/>
            </a:pPr>
            <a:r>
              <a:rPr lang="en-US" dirty="0" smtClean="0">
                <a:ea typeface="+mn-ea"/>
              </a:rPr>
              <a:t>Edge Space Systems: Thermal Laboratory Manager</a:t>
            </a:r>
          </a:p>
          <a:p>
            <a:pPr eaLnBrk="1" fontAlgn="auto" hangingPunct="1">
              <a:spcAft>
                <a:spcPts val="0"/>
              </a:spcAft>
              <a:buFont typeface="Arial"/>
              <a:buChar char="•"/>
              <a:defRPr/>
            </a:pPr>
            <a:r>
              <a:rPr lang="en-US" dirty="0" smtClean="0">
                <a:ea typeface="+mn-ea"/>
              </a:rPr>
              <a:t>Mark </a:t>
            </a:r>
            <a:r>
              <a:rPr lang="en-US" dirty="0" err="1" smtClean="0">
                <a:ea typeface="+mn-ea"/>
              </a:rPr>
              <a:t>Kobel</a:t>
            </a:r>
            <a:endParaRPr lang="en-US" dirty="0" smtClean="0">
              <a:ea typeface="+mn-ea"/>
            </a:endParaRPr>
          </a:p>
          <a:p>
            <a:pPr lvl="1" eaLnBrk="1" fontAlgn="auto" hangingPunct="1">
              <a:spcAft>
                <a:spcPts val="0"/>
              </a:spcAft>
              <a:buFont typeface="Arial"/>
              <a:buChar char="–"/>
              <a:defRPr/>
            </a:pPr>
            <a:r>
              <a:rPr lang="en-US" dirty="0" smtClean="0">
                <a:ea typeface="+mn-ea"/>
              </a:rPr>
              <a:t>NASA GSFC: Senior Thermal Engineer</a:t>
            </a:r>
          </a:p>
          <a:p>
            <a:pPr eaLnBrk="1" fontAlgn="auto" hangingPunct="1">
              <a:spcAft>
                <a:spcPts val="0"/>
              </a:spcAft>
              <a:buFont typeface="Arial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Frank Robinson</a:t>
            </a:r>
          </a:p>
          <a:p>
            <a:pPr lvl="1" eaLnBrk="1" fontAlgn="auto" hangingPunct="1">
              <a:spcAft>
                <a:spcPts val="0"/>
              </a:spcAft>
              <a:buFont typeface="Arial"/>
              <a:buChar char="–"/>
              <a:defRPr/>
            </a:pPr>
            <a:r>
              <a:rPr lang="en-US" dirty="0" smtClean="0">
                <a:ea typeface="+mn-ea"/>
              </a:rPr>
              <a:t>NASA GSFC: Thermal Engineering Co-op</a:t>
            </a:r>
          </a:p>
          <a:p>
            <a:pPr eaLnBrk="1" fontAlgn="auto" hangingPunct="1">
              <a:spcAft>
                <a:spcPts val="0"/>
              </a:spcAft>
              <a:buFont typeface="Arial"/>
              <a:buChar char="•"/>
              <a:defRPr/>
            </a:pPr>
            <a:r>
              <a:rPr lang="en-US" dirty="0" smtClean="0">
                <a:ea typeface="+mn-ea"/>
                <a:cs typeface="+mn-cs"/>
              </a:rPr>
              <a:t>Elizabeth Hadley and David </a:t>
            </a:r>
            <a:r>
              <a:rPr lang="en-US" dirty="0" err="1" smtClean="0">
                <a:ea typeface="+mn-ea"/>
                <a:cs typeface="+mn-cs"/>
              </a:rPr>
              <a:t>Jovel</a:t>
            </a:r>
            <a:endParaRPr lang="en-US" dirty="0" smtClean="0">
              <a:ea typeface="+mn-ea"/>
              <a:cs typeface="+mn-cs"/>
            </a:endParaRPr>
          </a:p>
          <a:p>
            <a:pPr lvl="1" eaLnBrk="1" fontAlgn="auto" hangingPunct="1">
              <a:spcAft>
                <a:spcPts val="0"/>
              </a:spcAft>
              <a:buFont typeface="Arial"/>
              <a:buChar char="–"/>
              <a:defRPr/>
            </a:pPr>
            <a:r>
              <a:rPr lang="en-US" dirty="0" smtClean="0">
                <a:ea typeface="+mn-ea"/>
              </a:rPr>
              <a:t>NASA GSFC: Thermal Engineering Interns</a:t>
            </a:r>
          </a:p>
          <a:p>
            <a:pPr eaLnBrk="1" fontAlgn="auto" hangingPunct="1">
              <a:spcAft>
                <a:spcPts val="0"/>
              </a:spcAft>
              <a:buFont typeface="Arial"/>
              <a:buChar char="•"/>
              <a:defRPr/>
            </a:pPr>
            <a:r>
              <a:rPr lang="en-US" dirty="0" smtClean="0"/>
              <a:t>Everyone in Code 545</a:t>
            </a:r>
          </a:p>
          <a:p>
            <a:pPr eaLnBrk="1" fontAlgn="auto" hangingPunct="1">
              <a:spcAft>
                <a:spcPts val="0"/>
              </a:spcAft>
              <a:buFont typeface="Arial"/>
              <a:buChar char="•"/>
              <a:defRPr/>
            </a:pPr>
            <a:endParaRPr lang="en-US" dirty="0" smtClean="0">
              <a:ea typeface="+mn-ea"/>
              <a:cs typeface="+mn-cs"/>
            </a:endParaRPr>
          </a:p>
          <a:p>
            <a:pPr lvl="1" eaLnBrk="1" fontAlgn="auto" hangingPunct="1">
              <a:spcAft>
                <a:spcPts val="0"/>
              </a:spcAft>
              <a:buFont typeface="Arial"/>
              <a:buChar char="–"/>
              <a:defRPr/>
            </a:pPr>
            <a:endParaRPr lang="en-US" dirty="0" smtClean="0">
              <a:ea typeface="+mn-ea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A8A5B96-784F-C84E-8128-74B15CB3D564}" type="slidenum">
              <a:rPr lang="en-US"/>
              <a:pPr>
                <a:defRPr/>
              </a:pPr>
              <a:t>18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Energy balance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19C993-B450-CF42-A52B-54572DE37950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graphicFrame>
        <p:nvGraphicFramePr>
          <p:cNvPr id="17410" name="Content Placeholder 4"/>
          <p:cNvGraphicFramePr>
            <a:graphicFrameLocks noChangeAspect="1"/>
          </p:cNvGraphicFramePr>
          <p:nvPr>
            <p:ph idx="1"/>
          </p:nvPr>
        </p:nvGraphicFramePr>
        <p:xfrm>
          <a:off x="2055813" y="1416050"/>
          <a:ext cx="5526087" cy="958850"/>
        </p:xfrm>
        <a:graphic>
          <a:graphicData uri="http://schemas.openxmlformats.org/presentationml/2006/ole">
            <p:oleObj spid="_x0000_s17410" name="Equation" r:id="rId3" imgW="1536700" imgH="266700" progId="Equation.3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Energy balance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BF36291-78EF-0C4F-8F1C-D31C8A05F587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graphicFrame>
        <p:nvGraphicFramePr>
          <p:cNvPr id="18434" name="Content Placeholder 4"/>
          <p:cNvGraphicFramePr>
            <a:graphicFrameLocks noChangeAspect="1"/>
          </p:cNvGraphicFramePr>
          <p:nvPr>
            <p:ph idx="1"/>
          </p:nvPr>
        </p:nvGraphicFramePr>
        <p:xfrm>
          <a:off x="2055813" y="1417638"/>
          <a:ext cx="5526087" cy="960437"/>
        </p:xfrm>
        <a:graphic>
          <a:graphicData uri="http://schemas.openxmlformats.org/presentationml/2006/ole">
            <p:oleObj spid="_x0000_s18434" name="Equation" r:id="rId3" imgW="1536700" imgH="266700" progId="Equation.3">
              <p:embed/>
            </p:oleObj>
          </a:graphicData>
        </a:graphic>
      </p:graphicFrame>
      <p:sp>
        <p:nvSpPr>
          <p:cNvPr id="18439" name="TextBox 5"/>
          <p:cNvSpPr txBox="1">
            <a:spLocks noChangeArrowheads="1"/>
          </p:cNvSpPr>
          <p:nvPr/>
        </p:nvSpPr>
        <p:spPr bwMode="auto">
          <a:xfrm>
            <a:off x="933450" y="2616200"/>
            <a:ext cx="890588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where:</a:t>
            </a:r>
          </a:p>
        </p:txBody>
      </p:sp>
      <p:graphicFrame>
        <p:nvGraphicFramePr>
          <p:cNvPr id="18435" name="Object 3"/>
          <p:cNvGraphicFramePr>
            <a:graphicFrameLocks noChangeAspect="1"/>
          </p:cNvGraphicFramePr>
          <p:nvPr/>
        </p:nvGraphicFramePr>
        <p:xfrm>
          <a:off x="1603375" y="2784475"/>
          <a:ext cx="3433763" cy="874713"/>
        </p:xfrm>
        <a:graphic>
          <a:graphicData uri="http://schemas.openxmlformats.org/presentationml/2006/ole">
            <p:oleObj spid="_x0000_s18435" name="Equation" r:id="rId4" imgW="1397000" imgH="355600" progId="Equation.3">
              <p:embed/>
            </p:oleObj>
          </a:graphicData>
        </a:graphic>
      </p:graphicFrame>
      <p:sp>
        <p:nvSpPr>
          <p:cNvPr id="18440" name="TextBox 7"/>
          <p:cNvSpPr txBox="1">
            <a:spLocks noChangeArrowheads="1"/>
          </p:cNvSpPr>
          <p:nvPr/>
        </p:nvSpPr>
        <p:spPr bwMode="auto">
          <a:xfrm>
            <a:off x="1824038" y="3659188"/>
            <a:ext cx="4070350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pPr>
              <a:buFont typeface="Arial" pitchFamily="-1" charset="0"/>
              <a:buChar char="•"/>
            </a:pPr>
            <a:r>
              <a:rPr lang="en-US"/>
              <a:t> assuming uniform radial temperature</a:t>
            </a:r>
          </a:p>
        </p:txBody>
      </p:sp>
      <p:graphicFrame>
        <p:nvGraphicFramePr>
          <p:cNvPr id="18436" name="Object 4"/>
          <p:cNvGraphicFramePr>
            <a:graphicFrameLocks noChangeAspect="1"/>
          </p:cNvGraphicFramePr>
          <p:nvPr/>
        </p:nvGraphicFramePr>
        <p:xfrm>
          <a:off x="1603375" y="4397375"/>
          <a:ext cx="3810000" cy="500063"/>
        </p:xfrm>
        <a:graphic>
          <a:graphicData uri="http://schemas.openxmlformats.org/presentationml/2006/ole">
            <p:oleObj spid="_x0000_s18436" name="Equation" r:id="rId5" imgW="1549400" imgH="203200" progId="Equation.3">
              <p:embed/>
            </p:oleObj>
          </a:graphicData>
        </a:graphic>
      </p:graphicFrame>
      <p:sp>
        <p:nvSpPr>
          <p:cNvPr id="18441" name="TextBox 8"/>
          <p:cNvSpPr txBox="1">
            <a:spLocks noChangeArrowheads="1"/>
          </p:cNvSpPr>
          <p:nvPr/>
        </p:nvSpPr>
        <p:spPr bwMode="auto">
          <a:xfrm>
            <a:off x="933450" y="4027488"/>
            <a:ext cx="569913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and</a:t>
            </a:r>
          </a:p>
        </p:txBody>
      </p:sp>
      <p:sp>
        <p:nvSpPr>
          <p:cNvPr id="18442" name="TextBox 9"/>
          <p:cNvSpPr txBox="1">
            <a:spLocks noChangeArrowheads="1"/>
          </p:cNvSpPr>
          <p:nvPr/>
        </p:nvSpPr>
        <p:spPr bwMode="auto">
          <a:xfrm>
            <a:off x="700088" y="5732463"/>
            <a:ext cx="7802562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Note: Testing is performed under high vacuum, no convective heat transfer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Thermal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50ED3A-8E15-7A4F-99D8-B89511767599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  <p:pic>
        <p:nvPicPr>
          <p:cNvPr id="19464" name="Picture 4" descr="Screen Shot 2011-07-26 at 11.28.19 PM.pdf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 rot="5400000">
            <a:off x="3229769" y="-346869"/>
            <a:ext cx="3394075" cy="8291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3" name="Straight Arrow Connector 12"/>
          <p:cNvCxnSpPr/>
          <p:nvPr/>
        </p:nvCxnSpPr>
        <p:spPr>
          <a:xfrm rot="10800000" flipV="1">
            <a:off x="2114550" y="2724150"/>
            <a:ext cx="2268538" cy="2222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089400" y="3125788"/>
            <a:ext cx="2117725" cy="42386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10800000" flipV="1">
            <a:off x="6207125" y="3125788"/>
            <a:ext cx="2300288" cy="42386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rot="5400000">
            <a:off x="5880894" y="3875882"/>
            <a:ext cx="650875" cy="158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rot="10800000">
            <a:off x="2547938" y="4016375"/>
            <a:ext cx="1541462" cy="4445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941388" y="4016375"/>
            <a:ext cx="1606550" cy="4445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rot="10800000" flipV="1">
            <a:off x="508000" y="2735263"/>
            <a:ext cx="727075" cy="1111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rot="5400000" flipH="1" flipV="1">
            <a:off x="2315369" y="3783807"/>
            <a:ext cx="466725" cy="158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9458" name="Object 2"/>
          <p:cNvGraphicFramePr>
            <a:graphicFrameLocks noChangeAspect="1"/>
          </p:cNvGraphicFramePr>
          <p:nvPr/>
        </p:nvGraphicFramePr>
        <p:xfrm>
          <a:off x="6346825" y="3838575"/>
          <a:ext cx="782638" cy="355600"/>
        </p:xfrm>
        <a:graphic>
          <a:graphicData uri="http://schemas.openxmlformats.org/presentationml/2006/ole">
            <p:oleObj spid="_x0000_s19458" name="Equation" r:id="rId4" imgW="419100" imgH="190500" progId="Equation.3">
              <p:embed/>
            </p:oleObj>
          </a:graphicData>
        </a:graphic>
      </p:graphicFrame>
      <p:graphicFrame>
        <p:nvGraphicFramePr>
          <p:cNvPr id="19459" name="Object 3"/>
          <p:cNvGraphicFramePr>
            <a:graphicFrameLocks noChangeAspect="1"/>
          </p:cNvGraphicFramePr>
          <p:nvPr/>
        </p:nvGraphicFramePr>
        <p:xfrm>
          <a:off x="1627188" y="3549650"/>
          <a:ext cx="688975" cy="355600"/>
        </p:xfrm>
        <a:graphic>
          <a:graphicData uri="http://schemas.openxmlformats.org/presentationml/2006/ole">
            <p:oleObj spid="_x0000_s19459" name="Equation" r:id="rId5" imgW="368300" imgH="190500" progId="Equation.3">
              <p:embed/>
            </p:oleObj>
          </a:graphicData>
        </a:graphic>
      </p:graphicFrame>
      <p:graphicFrame>
        <p:nvGraphicFramePr>
          <p:cNvPr id="19460" name="Object 4"/>
          <p:cNvGraphicFramePr>
            <a:graphicFrameLocks noChangeAspect="1"/>
          </p:cNvGraphicFramePr>
          <p:nvPr/>
        </p:nvGraphicFramePr>
        <p:xfrm>
          <a:off x="2316163" y="2794000"/>
          <a:ext cx="593725" cy="331788"/>
        </p:xfrm>
        <a:graphic>
          <a:graphicData uri="http://schemas.openxmlformats.org/presentationml/2006/ole">
            <p:oleObj spid="_x0000_s19460" name="Equation" r:id="rId6" imgW="317500" imgH="177800" progId="Equation.3">
              <p:embed/>
            </p:oleObj>
          </a:graphicData>
        </a:graphic>
      </p:graphicFrame>
      <p:graphicFrame>
        <p:nvGraphicFramePr>
          <p:cNvPr id="19461" name="Object 5"/>
          <p:cNvGraphicFramePr>
            <a:graphicFrameLocks noChangeAspect="1"/>
          </p:cNvGraphicFramePr>
          <p:nvPr/>
        </p:nvGraphicFramePr>
        <p:xfrm>
          <a:off x="187325" y="2346325"/>
          <a:ext cx="641350" cy="377825"/>
        </p:xfrm>
        <a:graphic>
          <a:graphicData uri="http://schemas.openxmlformats.org/presentationml/2006/ole">
            <p:oleObj spid="_x0000_s19461" name="Equation" r:id="rId7" imgW="342900" imgH="203200" progId="Equation.3">
              <p:embed/>
            </p:oleObj>
          </a:graphicData>
        </a:graphic>
      </p:graphicFrame>
      <p:sp>
        <p:nvSpPr>
          <p:cNvPr id="19473" name="TextBox 45"/>
          <p:cNvSpPr txBox="1">
            <a:spLocks noChangeArrowheads="1"/>
          </p:cNvSpPr>
          <p:nvPr/>
        </p:nvSpPr>
        <p:spPr bwMode="auto">
          <a:xfrm>
            <a:off x="5867400" y="1417638"/>
            <a:ext cx="1262063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/>
              <a:t>Isothermal</a:t>
            </a:r>
          </a:p>
        </p:txBody>
      </p:sp>
      <p:cxnSp>
        <p:nvCxnSpPr>
          <p:cNvPr id="48" name="Straight Connector 47"/>
          <p:cNvCxnSpPr/>
          <p:nvPr/>
        </p:nvCxnSpPr>
        <p:spPr>
          <a:xfrm flipV="1">
            <a:off x="4233863" y="1787525"/>
            <a:ext cx="2112962" cy="4794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6553200" y="1787525"/>
            <a:ext cx="1954213" cy="4794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Original facility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>
          <a:xfrm>
            <a:off x="457200" y="1975712"/>
            <a:ext cx="8229600" cy="4525963"/>
          </a:xfrm>
        </p:spPr>
        <p:txBody>
          <a:bodyPr/>
          <a:lstStyle/>
          <a:p>
            <a:pPr eaLnBrk="1" hangingPunct="1"/>
            <a:r>
              <a:rPr lang="en-US" dirty="0" smtClean="0"/>
              <a:t>Heat losses of up to 50%</a:t>
            </a:r>
          </a:p>
          <a:p>
            <a:pPr lvl="1" eaLnBrk="1" hangingPunct="1"/>
            <a:r>
              <a:rPr lang="en-US" dirty="0" smtClean="0"/>
              <a:t>Issues with instrumentation in measuring conduction</a:t>
            </a:r>
          </a:p>
          <a:p>
            <a:pPr lvl="1" eaLnBrk="1" hangingPunct="1"/>
            <a:r>
              <a:rPr lang="en-US" dirty="0" smtClean="0"/>
              <a:t>Inadequate design of radiation shielding</a:t>
            </a:r>
          </a:p>
          <a:p>
            <a:pPr eaLnBrk="1" hangingPunct="1"/>
            <a:r>
              <a:rPr lang="en-US" dirty="0" smtClean="0"/>
              <a:t>Lateral shifting of meter bars during testing</a:t>
            </a:r>
          </a:p>
          <a:p>
            <a:pPr lvl="1" eaLnBrk="1" hangingPunct="1"/>
            <a:r>
              <a:rPr lang="en-US" dirty="0" smtClean="0"/>
              <a:t>May be due to improper instrumentation as well as improper use of bellows pressurization </a:t>
            </a:r>
            <a:r>
              <a:rPr lang="en-US" dirty="0" smtClean="0"/>
              <a:t>system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1B4147B-10ED-AB44-9C8B-8EE8C6DA9384}" type="slidenum">
              <a:rPr lang="en-US"/>
              <a:pPr>
                <a:defRPr/>
              </a:pPr>
              <a:t>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6" name="Picture 3" descr="Screen shot 2011-07-06 at 10.15.12 AM.pd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03300" y="3419475"/>
            <a:ext cx="3622675" cy="298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507" name="Picture 4" descr="Screen shot 2011-07-06 at 10.20.45 AM.pdf"/>
          <p:cNvPicPr>
            <a:picLocks noChangeAspect="1"/>
          </p:cNvPicPr>
          <p:nvPr/>
        </p:nvPicPr>
        <p:blipFill>
          <a:blip r:embed="rId3">
            <a:lum contrast="20000"/>
          </a:blip>
          <a:srcRect/>
          <a:stretch>
            <a:fillRect/>
          </a:stretch>
        </p:blipFill>
        <p:spPr bwMode="auto">
          <a:xfrm>
            <a:off x="6030913" y="11113"/>
            <a:ext cx="2349500" cy="3871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1" name="Straight Arrow Connector 10"/>
          <p:cNvCxnSpPr/>
          <p:nvPr/>
        </p:nvCxnSpPr>
        <p:spPr>
          <a:xfrm flipV="1">
            <a:off x="4092575" y="1357313"/>
            <a:ext cx="2735263" cy="70485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4092575" y="1844675"/>
            <a:ext cx="2735263" cy="21748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092575" y="2062163"/>
            <a:ext cx="2735263" cy="94456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092575" y="2062163"/>
            <a:ext cx="2735263" cy="135731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512" name="TextBox 19"/>
          <p:cNvSpPr txBox="1">
            <a:spLocks noChangeArrowheads="1"/>
          </p:cNvSpPr>
          <p:nvPr/>
        </p:nvSpPr>
        <p:spPr bwMode="auto">
          <a:xfrm>
            <a:off x="660400" y="1587500"/>
            <a:ext cx="3640138" cy="1200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" pitchFamily="-1" charset="0"/>
              </a:rPr>
              <a:t>PRTs are located closer to surface of</a:t>
            </a:r>
          </a:p>
          <a:p>
            <a:r>
              <a:rPr lang="en-US">
                <a:latin typeface="Calibri" pitchFamily="-1" charset="0"/>
              </a:rPr>
              <a:t>meter bar and the assumption of </a:t>
            </a:r>
          </a:p>
          <a:p>
            <a:r>
              <a:rPr lang="en-US">
                <a:latin typeface="Calibri" pitchFamily="-1" charset="0"/>
              </a:rPr>
              <a:t>radially uniform temperature is</a:t>
            </a:r>
          </a:p>
          <a:p>
            <a:r>
              <a:rPr lang="en-US">
                <a:latin typeface="Calibri" pitchFamily="-1" charset="0"/>
              </a:rPr>
              <a:t>invalid given lateral shifting</a:t>
            </a:r>
          </a:p>
        </p:txBody>
      </p:sp>
      <p:sp>
        <p:nvSpPr>
          <p:cNvPr id="22" name="Multiply 21"/>
          <p:cNvSpPr/>
          <p:nvPr/>
        </p:nvSpPr>
        <p:spPr>
          <a:xfrm>
            <a:off x="1658938" y="4741863"/>
            <a:ext cx="165100" cy="142875"/>
          </a:xfrm>
          <a:prstGeom prst="mathMultiply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cxnSp>
        <p:nvCxnSpPr>
          <p:cNvPr id="26" name="Straight Arrow Connector 25"/>
          <p:cNvCxnSpPr/>
          <p:nvPr/>
        </p:nvCxnSpPr>
        <p:spPr>
          <a:xfrm rot="10800000">
            <a:off x="3843338" y="4884738"/>
            <a:ext cx="1952625" cy="158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515" name="TextBox 26"/>
          <p:cNvSpPr txBox="1">
            <a:spLocks noChangeArrowheads="1"/>
          </p:cNvSpPr>
          <p:nvPr/>
        </p:nvSpPr>
        <p:spPr bwMode="auto">
          <a:xfrm>
            <a:off x="5795963" y="4286250"/>
            <a:ext cx="2973387" cy="203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>
                <a:latin typeface="Calibri" pitchFamily="-1" charset="0"/>
              </a:rPr>
              <a:t>Actual heat transfer (in the</a:t>
            </a:r>
          </a:p>
          <a:p>
            <a:r>
              <a:rPr lang="en-US">
                <a:latin typeface="Calibri" pitchFamily="-1" charset="0"/>
              </a:rPr>
              <a:t>normal direction) is located</a:t>
            </a:r>
          </a:p>
          <a:p>
            <a:r>
              <a:rPr lang="en-US">
                <a:latin typeface="Calibri" pitchFamily="-1" charset="0"/>
              </a:rPr>
              <a:t>within the intersected area</a:t>
            </a:r>
            <a:br>
              <a:rPr lang="en-US">
                <a:latin typeface="Calibri" pitchFamily="-1" charset="0"/>
              </a:rPr>
            </a:br>
            <a:r>
              <a:rPr lang="en-US">
                <a:latin typeface="Calibri" pitchFamily="-1" charset="0"/>
              </a:rPr>
              <a:t>and PRTs do not provide valid</a:t>
            </a:r>
          </a:p>
          <a:p>
            <a:r>
              <a:rPr lang="en-US">
                <a:latin typeface="Calibri" pitchFamily="-1" charset="0"/>
              </a:rPr>
              <a:t>data.  This may be one reason</a:t>
            </a:r>
          </a:p>
          <a:p>
            <a:r>
              <a:rPr lang="en-US">
                <a:latin typeface="Calibri" pitchFamily="-1" charset="0"/>
              </a:rPr>
              <a:t>contractor was unable to fully </a:t>
            </a:r>
          </a:p>
          <a:p>
            <a:r>
              <a:rPr lang="en-US">
                <a:latin typeface="Calibri" pitchFamily="-1" charset="0"/>
              </a:rPr>
              <a:t>account for heat flows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09E95A2-1B63-464B-9927-B0A2D3B376FA}" type="slidenum">
              <a:rPr lang="en-US"/>
              <a:pPr>
                <a:defRPr/>
              </a:pPr>
              <a:t>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>
          <a:xfrm>
            <a:off x="457200" y="130175"/>
            <a:ext cx="8229600" cy="1143000"/>
          </a:xfrm>
        </p:spPr>
        <p:txBody>
          <a:bodyPr/>
          <a:lstStyle/>
          <a:p>
            <a:pPr eaLnBrk="1" hangingPunct="1"/>
            <a:r>
              <a:rPr lang="en-US" smtClean="0"/>
              <a:t>Proposed modifications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457200" y="1273175"/>
            <a:ext cx="4524375" cy="4852988"/>
          </a:xfrm>
        </p:spPr>
        <p:txBody>
          <a:bodyPr/>
          <a:lstStyle/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The bellows pressurization system currently </a:t>
            </a:r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uses redirected air from the evacuation of the </a:t>
            </a:r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testing chamber.  </a:t>
            </a:r>
          </a:p>
          <a:p>
            <a:pPr eaLnBrk="1" hangingPunct="1">
              <a:buFont typeface="Arial" pitchFamily="-1" charset="0"/>
              <a:buNone/>
            </a:pPr>
            <a:endParaRPr lang="en-US" sz="1800" smtClean="0"/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The air is cooled to the cryogenic regime, and </a:t>
            </a:r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condenses.  This causes a decrease in pressure </a:t>
            </a:r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and thereby contact between sample and </a:t>
            </a:r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meter bars.  It may also damage the bellows </a:t>
            </a:r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system.</a:t>
            </a:r>
          </a:p>
          <a:p>
            <a:pPr eaLnBrk="1" hangingPunct="1">
              <a:buFont typeface="Arial" pitchFamily="-1" charset="0"/>
              <a:buNone/>
            </a:pPr>
            <a:endParaRPr lang="en-US" sz="1800" smtClean="0"/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An independent helium system will be used </a:t>
            </a:r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and pressure on the meter bar system will be </a:t>
            </a:r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set by a pressure regulator.  This will eliminate </a:t>
            </a:r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the load cell currently used to determine </a:t>
            </a:r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contact pressure, which is only accurate to a </a:t>
            </a:r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minimum temperature of - 50°C.</a:t>
            </a:r>
          </a:p>
        </p:txBody>
      </p:sp>
      <p:pic>
        <p:nvPicPr>
          <p:cNvPr id="22532" name="Picture 3" descr="Screen shot 2011-07-06 at 12.06.52 PM.pd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981575" y="1046163"/>
            <a:ext cx="3314700" cy="530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50AE5D4-F8DD-D645-BDFE-AF443C1303C3}" type="slidenum">
              <a:rPr lang="en-US"/>
              <a:pPr>
                <a:defRPr/>
              </a:pPr>
              <a:t>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Proposed modifications</a:t>
            </a:r>
          </a:p>
        </p:txBody>
      </p:sp>
      <p:sp>
        <p:nvSpPr>
          <p:cNvPr id="2355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532313" cy="4525963"/>
          </a:xfrm>
        </p:spPr>
        <p:txBody>
          <a:bodyPr/>
          <a:lstStyle/>
          <a:p>
            <a:pPr eaLnBrk="1" hangingPunct="1">
              <a:buFont typeface="Arial" pitchFamily="-1" charset="0"/>
              <a:buNone/>
            </a:pPr>
            <a:endParaRPr lang="en-US" sz="1600" smtClean="0"/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Meter bars have been redesigned to use pure </a:t>
            </a:r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copper with an array of PRTs that will provide </a:t>
            </a:r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an accurate temperature distribution </a:t>
            </a:r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throughout cross-sectional area.</a:t>
            </a:r>
          </a:p>
          <a:p>
            <a:pPr eaLnBrk="1" hangingPunct="1">
              <a:buFont typeface="Arial" pitchFamily="-1" charset="0"/>
              <a:buNone/>
            </a:pPr>
            <a:endParaRPr lang="en-US" sz="1800" smtClean="0"/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Two holes have been designed </a:t>
            </a:r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perpendicular to the centerline of the cross-</a:t>
            </a:r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section to accommodate heater </a:t>
            </a:r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cartridges. Taps have been designed to hold </a:t>
            </a:r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heater cartridges flush and maintain internal </a:t>
            </a:r>
          </a:p>
          <a:p>
            <a:pPr eaLnBrk="1" hangingPunct="1">
              <a:buFont typeface="Arial" pitchFamily="-1" charset="0"/>
              <a:buNone/>
            </a:pPr>
            <a:r>
              <a:rPr lang="en-US" sz="1800" smtClean="0"/>
              <a:t>contact to copper meter bar.</a:t>
            </a:r>
          </a:p>
        </p:txBody>
      </p:sp>
      <p:pic>
        <p:nvPicPr>
          <p:cNvPr id="23556" name="Picture 4" descr="Screen shot 2011-07-06 at 12.43.04 PM.pdf"/>
          <p:cNvPicPr>
            <a:picLocks noChangeAspect="1"/>
          </p:cNvPicPr>
          <p:nvPr/>
        </p:nvPicPr>
        <p:blipFill>
          <a:blip r:embed="rId2">
            <a:lum contrast="12000"/>
          </a:blip>
          <a:srcRect/>
          <a:stretch>
            <a:fillRect/>
          </a:stretch>
        </p:blipFill>
        <p:spPr bwMode="auto">
          <a:xfrm>
            <a:off x="4989513" y="2392363"/>
            <a:ext cx="3697287" cy="24495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9CF8F4B-3111-E846-8D5D-66C74E9F2197}" type="slidenum">
              <a:rPr lang="en-US"/>
              <a:pPr>
                <a:defRPr/>
              </a:pPr>
              <a:t>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3" descr="Screen shot 2011-07-06 at 12.46.48 PM.pdf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79413" y="812800"/>
            <a:ext cx="8609012" cy="49260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1211002-F3E8-7D44-96B0-2E7976687450}" type="slidenum">
              <a:rPr lang="en-US"/>
              <a:pPr>
                <a:defRPr/>
              </a:pPr>
              <a:t>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1050</TotalTime>
  <Words>633</Words>
  <Application>Microsoft Macintosh PowerPoint</Application>
  <PresentationFormat>On-screen Show (4:3)</PresentationFormat>
  <Paragraphs>127</Paragraphs>
  <Slides>18</Slides>
  <Notes>3</Notes>
  <HiddenSlides>0</HiddenSlides>
  <MMClips>0</MMClips>
  <ScaleCrop>false</ScaleCrop>
  <HeadingPairs>
    <vt:vector size="6" baseType="variant">
      <vt:variant>
        <vt:lpstr>Design Template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Office Theme</vt:lpstr>
      <vt:lpstr>Equation</vt:lpstr>
      <vt:lpstr>Thermal Conductivity Characterization for Cryogenic Applications</vt:lpstr>
      <vt:lpstr>Energy balance</vt:lpstr>
      <vt:lpstr>Energy balance</vt:lpstr>
      <vt:lpstr>Thermal network</vt:lpstr>
      <vt:lpstr>Original facility</vt:lpstr>
      <vt:lpstr>Slide 6</vt:lpstr>
      <vt:lpstr>Proposed modifications</vt:lpstr>
      <vt:lpstr>Proposed modifications</vt:lpstr>
      <vt:lpstr>Slide 9</vt:lpstr>
      <vt:lpstr>Heat flow metering assembly</vt:lpstr>
      <vt:lpstr>Thermal radiation considerations</vt:lpstr>
      <vt:lpstr>Radiation shield assembly</vt:lpstr>
      <vt:lpstr>Anticipated effects (using FEA)</vt:lpstr>
      <vt:lpstr>Small temperature differences (realistic testing conditions: ΔT ≈ 40 K)</vt:lpstr>
      <vt:lpstr>Large temperature differences (operational limits: ΔT ≈ 450 K)</vt:lpstr>
      <vt:lpstr>Radiation heat load on meter bars (at operational limits)</vt:lpstr>
      <vt:lpstr>Preliminary radiation analysis</vt:lpstr>
      <vt:lpstr>Acknowledgements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  -  Thermal Conductivity Characterization for Cryogenic Applications</dc:title>
  <dc:creator>Tareq Alosh</dc:creator>
  <cp:keywords/>
  <cp:lastModifiedBy>Tareq Alosh</cp:lastModifiedBy>
  <cp:revision>41</cp:revision>
  <dcterms:created xsi:type="dcterms:W3CDTF">2011-07-27T14:57:50Z</dcterms:created>
  <dcterms:modified xsi:type="dcterms:W3CDTF">2011-07-27T15:02:11Z</dcterms:modified>
</cp:coreProperties>
</file>